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71" r:id="rId3"/>
    <p:sldId id="269" r:id="rId4"/>
    <p:sldId id="270" r:id="rId5"/>
    <p:sldId id="257" r:id="rId6"/>
    <p:sldId id="258" r:id="rId7"/>
    <p:sldId id="260" r:id="rId8"/>
    <p:sldId id="272" r:id="rId9"/>
    <p:sldId id="261" r:id="rId10"/>
    <p:sldId id="273" r:id="rId11"/>
    <p:sldId id="262" r:id="rId12"/>
    <p:sldId id="274" r:id="rId13"/>
    <p:sldId id="263" r:id="rId14"/>
    <p:sldId id="264" r:id="rId15"/>
    <p:sldId id="275" r:id="rId16"/>
    <p:sldId id="265" r:id="rId17"/>
    <p:sldId id="266" r:id="rId18"/>
    <p:sldId id="276" r:id="rId19"/>
    <p:sldId id="267" r:id="rId20"/>
    <p:sldId id="268" r:id="rId21"/>
    <p:sldId id="277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4E26-4E78-4EB7-9384-533A4C0CB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5FBC6-C57C-4BC5-9CEA-D3FA3D1FC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ED09F-B2A0-466C-A8F6-D36960C5A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1E48F-FE23-470A-8185-0342BCF94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ED95E-9958-47CC-9EA2-7197986F6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E80E8-6443-4C0A-8DF7-D7C24B1D9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CB1A4-3CFD-4B25-B5A0-B76A0331B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1E4DD-B5F7-4671-B652-F3157ACF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628D-76C3-41EA-89EA-34B7532C1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B3D0-DCFF-4DA2-84C8-E6E9060E0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B9FBB-A7A3-4F46-8377-F69252B90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B3F7068-CB2F-4E81-8363-4F6234570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 u="none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WIKI Improvements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Prepared By: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Joe Kirkwood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Chad Runion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Connie Giordano</a:t>
            </a:r>
          </a:p>
        </p:txBody>
      </p:sp>
      <p:pic>
        <p:nvPicPr>
          <p:cNvPr id="3076" name="Picture 4" descr="F:\ACN Inc\ACN_2C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85800"/>
            <a:ext cx="5237163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-system-notif-r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38600"/>
            <a:ext cx="822960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New-system-notif-gre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868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New-outages-pa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638" y="76200"/>
            <a:ext cx="85947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Toggles/Tabs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Benefits</a:t>
            </a:r>
          </a:p>
          <a:p>
            <a:pPr lvl="1" eaLnBrk="1" hangingPunct="1">
              <a:defRPr/>
            </a:pPr>
            <a:r>
              <a:rPr lang="en-US" dirty="0" smtClean="0"/>
              <a:t>Allows for more information on a single page</a:t>
            </a:r>
          </a:p>
          <a:p>
            <a:pPr lvl="1" eaLnBrk="1" hangingPunct="1">
              <a:defRPr/>
            </a:pPr>
            <a:r>
              <a:rPr lang="en-US" dirty="0" smtClean="0"/>
              <a:t>Information on demand – multiple documents</a:t>
            </a:r>
          </a:p>
          <a:p>
            <a:pPr lvl="1" eaLnBrk="1" hangingPunct="1">
              <a:defRPr/>
            </a:pPr>
            <a:r>
              <a:rPr lang="en-US" dirty="0" smtClean="0"/>
              <a:t>Pre-loaded – expandable upon clicking</a:t>
            </a:r>
          </a:p>
          <a:p>
            <a:pPr lvl="1" eaLnBrk="1" hangingPunct="1">
              <a:defRPr/>
            </a:pPr>
            <a:r>
              <a:rPr lang="en-US" dirty="0" smtClean="0"/>
              <a:t>Workflow-based documentation </a:t>
            </a:r>
          </a:p>
          <a:p>
            <a:pPr lvl="2" eaLnBrk="1" hangingPunct="1">
              <a:defRPr/>
            </a:pPr>
            <a:r>
              <a:rPr lang="en-US" dirty="0" smtClean="0"/>
              <a:t>Allows documents to show based on QA model and customer issues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6858000"/>
            <a:ext cx="4800600" cy="609600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abs-toggles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2296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New tabs-toggles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8229600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New Theme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Benefits</a:t>
            </a:r>
          </a:p>
          <a:p>
            <a:pPr lvl="1" eaLnBrk="1" hangingPunct="1">
              <a:defRPr/>
            </a:pPr>
            <a:r>
              <a:rPr lang="en-US" dirty="0" smtClean="0"/>
              <a:t>More page real estate</a:t>
            </a:r>
          </a:p>
          <a:p>
            <a:pPr lvl="1" eaLnBrk="1" hangingPunct="1">
              <a:defRPr/>
            </a:pPr>
            <a:r>
              <a:rPr lang="en-US" dirty="0" smtClean="0"/>
              <a:t>Cleaner look – fewer dark colors</a:t>
            </a:r>
          </a:p>
          <a:p>
            <a:pPr lvl="1" eaLnBrk="1" hangingPunct="1">
              <a:defRPr/>
            </a:pPr>
            <a:r>
              <a:rPr lang="en-US" dirty="0" smtClean="0"/>
              <a:t>Allows all pertinent resources to stand out better on the page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6858000"/>
            <a:ext cx="4800600" cy="609600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Message Centers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Benefits</a:t>
            </a:r>
          </a:p>
          <a:p>
            <a:pPr lvl="1" eaLnBrk="1" hangingPunct="1">
              <a:defRPr/>
            </a:pPr>
            <a:r>
              <a:rPr lang="en-US" dirty="0" smtClean="0"/>
              <a:t>Updated look and feel – each one is easier to distinguish with cleaner look and new title graphics</a:t>
            </a:r>
          </a:p>
          <a:p>
            <a:pPr lvl="1" eaLnBrk="1" hangingPunct="1">
              <a:defRPr/>
            </a:pPr>
            <a:r>
              <a:rPr lang="en-US" dirty="0" smtClean="0"/>
              <a:t>Easier to set up templates to help drive consistency </a:t>
            </a:r>
          </a:p>
          <a:p>
            <a:pPr lvl="1" eaLnBrk="1" hangingPunct="1">
              <a:defRPr/>
            </a:pPr>
            <a:r>
              <a:rPr lang="en-US" dirty="0" smtClean="0"/>
              <a:t>Increased visibility to best practices – call center wide</a:t>
            </a:r>
          </a:p>
          <a:p>
            <a:pPr lvl="1" eaLnBrk="1" hangingPunct="1">
              <a:defRPr/>
            </a:pPr>
            <a:r>
              <a:rPr lang="en-US" dirty="0" smtClean="0"/>
              <a:t>Reduced email usage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6858000"/>
            <a:ext cx="4800600" cy="609600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d_Message_Center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363"/>
            <a:ext cx="2681288" cy="667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ew_Message_Centers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06363"/>
            <a:ext cx="2452688" cy="667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ew_Message_Centers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5675" y="106363"/>
            <a:ext cx="1939925" cy="667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ew_Message_Centers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06363"/>
            <a:ext cx="2473325" cy="667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3 -0.00208 L 0.0743 -0.002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1318 L -0.41059 -0.0131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New User Rights (Coming Soon)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Benefits</a:t>
            </a:r>
          </a:p>
          <a:p>
            <a:pPr lvl="1" eaLnBrk="1" hangingPunct="1">
              <a:defRPr/>
            </a:pPr>
            <a:r>
              <a:rPr lang="en-US" dirty="0" smtClean="0"/>
              <a:t>Supervisors/Managers/QA/Training now have editing access</a:t>
            </a:r>
          </a:p>
          <a:p>
            <a:pPr lvl="1" eaLnBrk="1" hangingPunct="1">
              <a:defRPr/>
            </a:pPr>
            <a:r>
              <a:rPr lang="en-US" dirty="0" smtClean="0"/>
              <a:t>Allows for more timely feedback and quick edits as issues surface</a:t>
            </a:r>
          </a:p>
          <a:p>
            <a:pPr lvl="1" eaLnBrk="1" hangingPunct="1">
              <a:defRPr/>
            </a:pPr>
            <a:r>
              <a:rPr lang="en-US" dirty="0" smtClean="0"/>
              <a:t>Teams can now be responsible for their own message center content</a:t>
            </a:r>
          </a:p>
          <a:p>
            <a:pPr eaLnBrk="1" hangingPunct="1">
              <a:defRPr/>
            </a:pPr>
            <a:r>
              <a:rPr lang="en-US" dirty="0" smtClean="0"/>
              <a:t>Delivery</a:t>
            </a:r>
          </a:p>
          <a:p>
            <a:pPr lvl="1" eaLnBrk="1" hangingPunct="1">
              <a:defRPr/>
            </a:pPr>
            <a:r>
              <a:rPr lang="en-US" dirty="0" smtClean="0"/>
              <a:t>Manager access is available now, training on procedures dependent upon SharePoint deployment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6858000"/>
            <a:ext cx="4800600" cy="609600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Related Resources (Coming Soon)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Benefits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Terms &amp; Conditions/Business Rules/Policies &amp; Procedures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smtClean="0"/>
              <a:t>Quick access – broken into much smaller, on-demand chunks to allow easier comprehension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Chunks can be fed into other documentation as reference points when needed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Drives better maintenance, consistency and process improvements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Streamlines existing documentation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Acronym Finder and Glossary – to help drive understanding and consistency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smtClean="0"/>
              <a:t>Quick access from all landing pages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Delivery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T&amp;C, Polices &amp; Procedures completed, Business Rules by 2/28, Acronym Finder and Glossary by 3/15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6858000"/>
            <a:ext cx="4800600" cy="609600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lRes-TandC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063" y="106363"/>
            <a:ext cx="2978150" cy="667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RelRes-TandC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9063" y="106363"/>
            <a:ext cx="2801937" cy="667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Taxonomy/Labeling/Chunking (Coming Soon)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Benefits</a:t>
            </a:r>
          </a:p>
          <a:p>
            <a:pPr lvl="1" eaLnBrk="1" hangingPunct="1">
              <a:defRPr/>
            </a:pPr>
            <a:r>
              <a:rPr lang="en-US" sz="2400" dirty="0" smtClean="0"/>
              <a:t>Taxonomy provides a roadmap for labeling and chunking documents</a:t>
            </a:r>
          </a:p>
          <a:p>
            <a:pPr lvl="1" eaLnBrk="1" hangingPunct="1">
              <a:defRPr/>
            </a:pPr>
            <a:r>
              <a:rPr lang="en-US" sz="2400" dirty="0" smtClean="0"/>
              <a:t>Labeling provides a non-linear organizational structure that is intuitive and organic</a:t>
            </a:r>
          </a:p>
          <a:p>
            <a:pPr lvl="1" eaLnBrk="1" hangingPunct="1">
              <a:defRPr/>
            </a:pPr>
            <a:r>
              <a:rPr lang="en-US" sz="2400" dirty="0" smtClean="0"/>
              <a:t>Chunking (single sourcing) documents provides automation during maintenance - 	</a:t>
            </a:r>
          </a:p>
          <a:p>
            <a:pPr lvl="2" eaLnBrk="1" hangingPunct="1">
              <a:defRPr/>
            </a:pPr>
            <a:r>
              <a:rPr lang="en-US" sz="2000" dirty="0" smtClean="0"/>
              <a:t>Improves accuracy and consistency while reducing maintenance time</a:t>
            </a:r>
          </a:p>
          <a:p>
            <a:pPr eaLnBrk="1" hangingPunct="1">
              <a:defRPr/>
            </a:pPr>
            <a:r>
              <a:rPr lang="en-US" sz="2800" dirty="0" smtClean="0"/>
              <a:t>Delivery</a:t>
            </a:r>
          </a:p>
          <a:p>
            <a:pPr lvl="1" eaLnBrk="1" hangingPunct="1">
              <a:defRPr/>
            </a:pPr>
            <a:r>
              <a:rPr lang="en-US" sz="2400" dirty="0" smtClean="0"/>
              <a:t>High level draft completed, next iteration by 2/28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6858000"/>
            <a:ext cx="4800600" cy="609600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Goals of the Wiki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</a:t>
            </a:r>
            <a:r>
              <a:rPr lang="en-US" sz="2800" dirty="0" smtClean="0"/>
              <a:t>upport SDO objectives for call resolution and average handle times by making product, customer, and representative information accessible and navigable.</a:t>
            </a:r>
          </a:p>
          <a:p>
            <a:pPr>
              <a:defRPr/>
            </a:pPr>
            <a:r>
              <a:rPr lang="en-US" sz="2800" dirty="0" smtClean="0"/>
              <a:t>Encourage collaboration and intra-team communication by building content creation and feedback processes.</a:t>
            </a:r>
          </a:p>
          <a:p>
            <a:pPr>
              <a:defRPr/>
            </a:pPr>
            <a:r>
              <a:rPr lang="en-US" sz="2800" dirty="0" smtClean="0"/>
              <a:t>Improve agent usage of the Wiki/knowledge base through graphical and other usability enhancements</a:t>
            </a:r>
          </a:p>
          <a:p>
            <a:pPr>
              <a:defRPr/>
            </a:pPr>
            <a:r>
              <a:rPr lang="en-US" sz="2800" dirty="0" smtClean="0"/>
              <a:t>Develop and apply a tool-independent structure for the knowledge base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6858000"/>
            <a:ext cx="4800600" cy="609600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Templates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Benefits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Dynamic templates to help drive consistency and repeatable processes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Allows non-technical users to easily add content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Helps to capture metadata for easy organization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Drive process improvements as gaps will become more visible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Asks the appropriate questions prior to document creation to ensure the request is valid and/or that the information is relevant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6858000"/>
            <a:ext cx="4800600" cy="609600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templa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52400"/>
            <a:ext cx="4429125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Business Rule Template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0.12419 L 0 0.2088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From Good . . .</a:t>
            </a:r>
          </a:p>
        </p:txBody>
      </p:sp>
      <p:pic>
        <p:nvPicPr>
          <p:cNvPr id="13" name="Picture 12" descr="Old_Hom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388" y="106363"/>
            <a:ext cx="5229225" cy="667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61 -0.10199 L -0.00261 0.053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. . . to Great!</a:t>
            </a:r>
          </a:p>
        </p:txBody>
      </p:sp>
      <p:pic>
        <p:nvPicPr>
          <p:cNvPr id="15" name="Picture 14" descr="New_Hom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088" y="106363"/>
            <a:ext cx="6437312" cy="667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0.11101 L 0 0.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we did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Menu Bar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Message Centers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Related Resources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System Notifications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New Graphics/Icons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Data Chunking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Toggles/Tabs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Taxonomy/Labels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6858000"/>
            <a:ext cx="4800600" cy="609600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Why we did it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Improved navigation and usability</a:t>
            </a:r>
          </a:p>
          <a:p>
            <a:pPr eaLnBrk="1" hangingPunct="1">
              <a:defRPr/>
            </a:pPr>
            <a:r>
              <a:rPr lang="en-US" dirty="0" smtClean="0"/>
              <a:t>Site aesthetics</a:t>
            </a:r>
          </a:p>
          <a:p>
            <a:pPr eaLnBrk="1" hangingPunct="1">
              <a:defRPr/>
            </a:pPr>
            <a:r>
              <a:rPr lang="en-US" dirty="0" smtClean="0"/>
              <a:t>Targeted Information</a:t>
            </a:r>
          </a:p>
          <a:p>
            <a:pPr eaLnBrk="1" hangingPunct="1">
              <a:defRPr/>
            </a:pPr>
            <a:r>
              <a:rPr lang="en-US" dirty="0" smtClean="0"/>
              <a:t>Repeatable Processes </a:t>
            </a:r>
          </a:p>
          <a:p>
            <a:pPr eaLnBrk="1" hangingPunct="1">
              <a:defRPr/>
            </a:pPr>
            <a:r>
              <a:rPr lang="en-US" dirty="0" smtClean="0"/>
              <a:t>Improved Accuracy</a:t>
            </a:r>
          </a:p>
          <a:p>
            <a:pPr eaLnBrk="1" hangingPunct="1">
              <a:defRPr/>
            </a:pPr>
            <a:r>
              <a:rPr lang="en-US" dirty="0" smtClean="0"/>
              <a:t>Single Sourcing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6858000"/>
            <a:ext cx="4800600" cy="609600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Menu Bar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Benefits</a:t>
            </a:r>
          </a:p>
          <a:p>
            <a:pPr lvl="1" eaLnBrk="1" hangingPunct="1">
              <a:defRPr/>
            </a:pPr>
            <a:r>
              <a:rPr lang="en-US" dirty="0" smtClean="0"/>
              <a:t>Clears screen real estate to provide more information without scrolling</a:t>
            </a:r>
          </a:p>
          <a:p>
            <a:pPr lvl="1" eaLnBrk="1" hangingPunct="1">
              <a:defRPr/>
            </a:pPr>
            <a:r>
              <a:rPr lang="en-US" dirty="0" smtClean="0"/>
              <a:t>Provides quick access to all main landing pages and useful links</a:t>
            </a:r>
          </a:p>
          <a:p>
            <a:pPr lvl="1" eaLnBrk="1" hangingPunct="1">
              <a:defRPr/>
            </a:pPr>
            <a:r>
              <a:rPr lang="en-US" dirty="0" smtClean="0"/>
              <a:t>Updates automatically allowing easier maintenance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6858000"/>
            <a:ext cx="4800600" cy="609600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ld_Link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657066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New_System_Link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0"/>
            <a:ext cx="31146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Menu_Bar_-_Tre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19200"/>
            <a:ext cx="35814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New_Web_Link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495800"/>
            <a:ext cx="33242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New-menu-bar-fu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28600"/>
            <a:ext cx="86868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System Notifications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Benefits</a:t>
            </a:r>
          </a:p>
          <a:p>
            <a:pPr lvl="1" eaLnBrk="1" hangingPunct="1">
              <a:defRPr/>
            </a:pPr>
            <a:r>
              <a:rPr lang="en-US" dirty="0" smtClean="0"/>
              <a:t>Constant visibility to upcoming/potential and ongoing system issues</a:t>
            </a:r>
          </a:p>
          <a:p>
            <a:pPr lvl="1" eaLnBrk="1" hangingPunct="1">
              <a:defRPr/>
            </a:pPr>
            <a:r>
              <a:rPr lang="en-US" dirty="0" smtClean="0"/>
              <a:t>Reductions in email/redundant messages</a:t>
            </a:r>
          </a:p>
          <a:p>
            <a:pPr lvl="1" eaLnBrk="1" hangingPunct="1">
              <a:defRPr/>
            </a:pPr>
            <a:r>
              <a:rPr lang="en-US" dirty="0" smtClean="0"/>
              <a:t>More visibility to actual issues/ETRs</a:t>
            </a:r>
          </a:p>
          <a:p>
            <a:pPr lvl="1" eaLnBrk="1" hangingPunct="1">
              <a:defRPr/>
            </a:pPr>
            <a:r>
              <a:rPr lang="en-US" dirty="0" smtClean="0"/>
              <a:t>Historical records of systemic issues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6858000"/>
            <a:ext cx="4800600" cy="609600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WIKI Improvements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Goals of the Wiki Enhancements&amp;quot;&quot;/&gt;&lt;property id=&quot;20307&quot; value=&quot;271&quot;/&gt;&lt;/object&gt;&lt;object type=&quot;3&quot; unique_id=&quot;10005&quot;&gt;&lt;property id=&quot;20148&quot; value=&quot;5&quot;/&gt;&lt;property id=&quot;20300&quot; value=&quot;Slide 3 - &amp;quot;From Good . . .&amp;quot;&quot;/&gt;&lt;property id=&quot;20307&quot; value=&quot;269&quot;/&gt;&lt;/object&gt;&lt;object type=&quot;3&quot; unique_id=&quot;10006&quot;&gt;&lt;property id=&quot;20148&quot; value=&quot;5&quot;/&gt;&lt;property id=&quot;20300&quot; value=&quot;Slide 4 - &amp;quot;. . . to Great!&amp;quot;&quot;/&gt;&lt;property id=&quot;20307&quot; value=&quot;270&quot;/&gt;&lt;/object&gt;&lt;object type=&quot;3&quot; unique_id=&quot;10007&quot;&gt;&lt;property id=&quot;20148&quot; value=&quot;5&quot;/&gt;&lt;property id=&quot;20300&quot; value=&quot;Slide 5 - &amp;quot;What we did&amp;quot;&quot;/&gt;&lt;property id=&quot;20307&quot; value=&quot;257&quot;/&gt;&lt;/object&gt;&lt;object type=&quot;3&quot; unique_id=&quot;10008&quot;&gt;&lt;property id=&quot;20148&quot; value=&quot;5&quot;/&gt;&lt;property id=&quot;20300&quot; value=&quot;Slide 6 - &amp;quot;Why we did it&amp;quot;&quot;/&gt;&lt;property id=&quot;20307&quot; value=&quot;258&quot;/&gt;&lt;/object&gt;&lt;object type=&quot;3&quot; unique_id=&quot;10009&quot;&gt;&lt;property id=&quot;20148&quot; value=&quot;5&quot;/&gt;&lt;property id=&quot;20300&quot; value=&quot;Slide 7 - &amp;quot;Menu Bar&amp;quot;&quot;/&gt;&lt;property id=&quot;20307&quot; value=&quot;260&quot;/&gt;&lt;/object&gt;&lt;object type=&quot;3&quot; unique_id=&quot;10010&quot;&gt;&lt;property id=&quot;20148&quot; value=&quot;5&quot;/&gt;&lt;property id=&quot;20300&quot; value=&quot;Slide 8&quot;/&gt;&lt;property id=&quot;20307&quot; value=&quot;272&quot;/&gt;&lt;/object&gt;&lt;object type=&quot;3&quot; unique_id=&quot;10011&quot;&gt;&lt;property id=&quot;20148&quot; value=&quot;5&quot;/&gt;&lt;property id=&quot;20300&quot; value=&quot;Slide 9 - &amp;quot;System Notifications&amp;quot;&quot;/&gt;&lt;property id=&quot;20307&quot; value=&quot;261&quot;/&gt;&lt;/object&gt;&lt;object type=&quot;3&quot; unique_id=&quot;10012&quot;&gt;&lt;property id=&quot;20148&quot; value=&quot;5&quot;/&gt;&lt;property id=&quot;20300&quot; value=&quot;Slide 10&quot;/&gt;&lt;property id=&quot;20307&quot; value=&quot;273&quot;/&gt;&lt;/object&gt;&lt;object type=&quot;3&quot; unique_id=&quot;10013&quot;&gt;&lt;property id=&quot;20148&quot; value=&quot;5&quot;/&gt;&lt;property id=&quot;20300&quot; value=&quot;Slide 11 - &amp;quot;Toggles/Tabs&amp;quot;&quot;/&gt;&lt;property id=&quot;20307&quot; value=&quot;262&quot;/&gt;&lt;/object&gt;&lt;object type=&quot;3&quot; unique_id=&quot;10014&quot;&gt;&lt;property id=&quot;20148&quot; value=&quot;5&quot;/&gt;&lt;property id=&quot;20300&quot; value=&quot;Slide 12&quot;/&gt;&lt;property id=&quot;20307&quot; value=&quot;274&quot;/&gt;&lt;/object&gt;&lt;object type=&quot;3&quot; unique_id=&quot;10015&quot;&gt;&lt;property id=&quot;20148&quot; value=&quot;5&quot;/&gt;&lt;property id=&quot;20300&quot; value=&quot;Slide 13 - &amp;quot;New Theme&amp;quot;&quot;/&gt;&lt;property id=&quot;20307&quot; value=&quot;263&quot;/&gt;&lt;/object&gt;&lt;object type=&quot;3&quot; unique_id=&quot;10016&quot;&gt;&lt;property id=&quot;20148&quot; value=&quot;5&quot;/&gt;&lt;property id=&quot;20300&quot; value=&quot;Slide 14 - &amp;quot;Message Centers&amp;quot;&quot;/&gt;&lt;property id=&quot;20307&quot; value=&quot;264&quot;/&gt;&lt;/object&gt;&lt;object type=&quot;3&quot; unique_id=&quot;10017&quot;&gt;&lt;property id=&quot;20148&quot; value=&quot;5&quot;/&gt;&lt;property id=&quot;20300&quot; value=&quot;Slide 15&quot;/&gt;&lt;property id=&quot;20307&quot; value=&quot;275&quot;/&gt;&lt;/object&gt;&lt;object type=&quot;3&quot; unique_id=&quot;10018&quot;&gt;&lt;property id=&quot;20148&quot; value=&quot;5&quot;/&gt;&lt;property id=&quot;20300&quot; value=&quot;Slide 16 - &amp;quot;New User Rights (Coming Soon)&amp;quot;&quot;/&gt;&lt;property id=&quot;20307&quot; value=&quot;265&quot;/&gt;&lt;/object&gt;&lt;object type=&quot;3&quot; unique_id=&quot;10019&quot;&gt;&lt;property id=&quot;20148&quot; value=&quot;5&quot;/&gt;&lt;property id=&quot;20300&quot; value=&quot;Slide 17 - &amp;quot;Related Resources (Coming Soon)&amp;quot;&quot;/&gt;&lt;property id=&quot;20307&quot; value=&quot;266&quot;/&gt;&lt;/object&gt;&lt;object type=&quot;3&quot; unique_id=&quot;10020&quot;&gt;&lt;property id=&quot;20148&quot; value=&quot;5&quot;/&gt;&lt;property id=&quot;20300&quot; value=&quot;Slide 18&quot;/&gt;&lt;property id=&quot;20307&quot; value=&quot;276&quot;/&gt;&lt;/object&gt;&lt;object type=&quot;3&quot; unique_id=&quot;10021&quot;&gt;&lt;property id=&quot;20148&quot; value=&quot;5&quot;/&gt;&lt;property id=&quot;20300&quot; value=&quot;Slide 19 - &amp;quot;Taxonomy/Labeling/Chunking (Coming Soon) &amp;quot;&quot;/&gt;&lt;property id=&quot;20307&quot; value=&quot;267&quot;/&gt;&lt;/object&gt;&lt;object type=&quot;3&quot; unique_id=&quot;10022&quot;&gt;&lt;property id=&quot;20148&quot; value=&quot;5&quot;/&gt;&lt;property id=&quot;20300&quot; value=&quot;Slide 20 - &amp;quot;Templates &amp;quot;&quot;/&gt;&lt;property id=&quot;20307&quot; value=&quot;268&quot;/&gt;&lt;/object&gt;&lt;object type=&quot;3&quot; unique_id=&quot;10023&quot;&gt;&lt;property id=&quot;20148&quot; value=&quot;5&quot;/&gt;&lt;property id=&quot;20300&quot; value=&quot;Slide 21 - &amp;quot;Business Rule Template&amp;quot;&quot;/&gt;&lt;property id=&quot;20307&quot; value=&quot;277&quot;/&gt;&lt;/object&gt;&lt;/object&gt;&lt;object type=&quot;8&quot; unique_id=&quot;1004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504</Words>
  <Application>Microsoft Office PowerPoint</Application>
  <PresentationFormat>On-screen Show (4:3)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Garamond</vt:lpstr>
      <vt:lpstr>Wingdings</vt:lpstr>
      <vt:lpstr>Stream</vt:lpstr>
      <vt:lpstr>WIKI Improvements</vt:lpstr>
      <vt:lpstr>Goals of the Wiki Enhancements</vt:lpstr>
      <vt:lpstr>From Good . . .</vt:lpstr>
      <vt:lpstr>. . . to Great!</vt:lpstr>
      <vt:lpstr>What we did</vt:lpstr>
      <vt:lpstr>Why we did it</vt:lpstr>
      <vt:lpstr>Menu Bar</vt:lpstr>
      <vt:lpstr>PowerPoint Presentation</vt:lpstr>
      <vt:lpstr>System Notifications</vt:lpstr>
      <vt:lpstr>PowerPoint Presentation</vt:lpstr>
      <vt:lpstr>Toggles/Tabs</vt:lpstr>
      <vt:lpstr>PowerPoint Presentation</vt:lpstr>
      <vt:lpstr>New Theme</vt:lpstr>
      <vt:lpstr>Message Centers</vt:lpstr>
      <vt:lpstr>PowerPoint Presentation</vt:lpstr>
      <vt:lpstr>New User Rights (Coming Soon)</vt:lpstr>
      <vt:lpstr>Related Resources (Coming Soon)</vt:lpstr>
      <vt:lpstr>PowerPoint Presentation</vt:lpstr>
      <vt:lpstr>Taxonomy/Labeling/Chunking (Coming Soon) </vt:lpstr>
      <vt:lpstr>Templates </vt:lpstr>
      <vt:lpstr>Business Rule Template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2017-06-30T13:30:55Z</dcterms:created>
  <dcterms:modified xsi:type="dcterms:W3CDTF">2017-06-30T13:37:49Z</dcterms:modified>
</cp:coreProperties>
</file>